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4" r:id="rId3"/>
    <p:sldId id="295" r:id="rId4"/>
    <p:sldId id="268" r:id="rId5"/>
    <p:sldId id="266" r:id="rId6"/>
    <p:sldId id="300" r:id="rId7"/>
    <p:sldId id="265" r:id="rId8"/>
    <p:sldId id="267" r:id="rId9"/>
    <p:sldId id="269" r:id="rId10"/>
    <p:sldId id="270" r:id="rId11"/>
    <p:sldId id="271" r:id="rId12"/>
    <p:sldId id="272" r:id="rId13"/>
    <p:sldId id="282" r:id="rId14"/>
    <p:sldId id="273" r:id="rId15"/>
    <p:sldId id="275" r:id="rId16"/>
    <p:sldId id="296" r:id="rId17"/>
    <p:sldId id="284" r:id="rId18"/>
    <p:sldId id="305" r:id="rId19"/>
    <p:sldId id="301" r:id="rId20"/>
    <p:sldId id="283" r:id="rId21"/>
    <p:sldId id="276" r:id="rId22"/>
    <p:sldId id="278" r:id="rId23"/>
    <p:sldId id="302" r:id="rId24"/>
    <p:sldId id="303" r:id="rId25"/>
    <p:sldId id="280" r:id="rId26"/>
    <p:sldId id="281" r:id="rId27"/>
    <p:sldId id="286" r:id="rId28"/>
    <p:sldId id="285" r:id="rId29"/>
    <p:sldId id="304" r:id="rId30"/>
    <p:sldId id="288" r:id="rId31"/>
    <p:sldId id="298" r:id="rId32"/>
    <p:sldId id="289" r:id="rId33"/>
    <p:sldId id="287" r:id="rId34"/>
    <p:sldId id="290" r:id="rId35"/>
    <p:sldId id="291" r:id="rId36"/>
    <p:sldId id="293" r:id="rId37"/>
    <p:sldId id="292" r:id="rId38"/>
    <p:sldId id="294" r:id="rId39"/>
    <p:sldId id="299" r:id="rId40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941168"/>
            <a:ext cx="6444208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412776"/>
            <a:ext cx="705678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МАРАФОН ЭМОЦИОНАЛЬНОГО ВЫГОРАНИЯ</a:t>
            </a:r>
            <a:br>
              <a:rPr lang="ru-RU" dirty="0"/>
            </a:br>
            <a:r>
              <a:rPr lang="ru-RU" dirty="0"/>
              <a:t>«ВСЕ ТОЧКИ НАД И»</a:t>
            </a:r>
            <a:br>
              <a:rPr lang="ru-RU" dirty="0"/>
            </a:br>
            <a:r>
              <a:rPr lang="ru-RU" dirty="0"/>
              <a:t>День 1.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ли у вас эмоциональное выгорание?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 задумываясь ответьте на утверждения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Меня тяготит педагогическая деятельность.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 меня совсем нет желания общаться после работы.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 меня в группе есть «плохие» дети.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Если есть настроение – я проявляю соучастие и сочувствие к детям, если нет – не считаю необходимым.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Желая упростить решение проф. задач, я могу упростить и обязанности, требующие моих эмоциональных затрат.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712" y="602128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 – 3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Иногда – 2 балла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– 1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4" y="1628801"/>
          <a:ext cx="6096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7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r>
                        <a:rPr lang="ru-RU" sz="3200" dirty="0"/>
                        <a:t>5-8 баллов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вы не подвержены синдрому ЭВ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9-12 баллов  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Идет формирование профессиональных</a:t>
                      </a:r>
                      <a:r>
                        <a:rPr lang="ru-RU" sz="3200" baseline="0" dirty="0"/>
                        <a:t> деформаций в виде ЭВ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13-15 баллов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Идет активное развитие  СЭВ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ЭВ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254337"/>
              </p:ext>
            </p:extLst>
          </p:nvPr>
        </p:nvGraphicFramePr>
        <p:xfrm>
          <a:off x="1547664" y="912983"/>
          <a:ext cx="7056438" cy="2591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8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23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Объективные </a:t>
                      </a:r>
                    </a:p>
                    <a:p>
                      <a:pPr algn="ctr"/>
                      <a:r>
                        <a:rPr lang="ru-RU" dirty="0"/>
                        <a:t>(ситуационные)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Субъективные </a:t>
                      </a:r>
                    </a:p>
                    <a:p>
                      <a:pPr algn="ctr"/>
                      <a:r>
                        <a:rPr lang="ru-RU" dirty="0"/>
                        <a:t>(индивидуальные)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84">
                <a:tc>
                  <a:txBody>
                    <a:bodyPr/>
                    <a:lstStyle/>
                    <a:p>
                      <a:r>
                        <a:rPr lang="ru-RU" dirty="0"/>
                        <a:t>* От нас не зависят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*зависят</a:t>
                      </a:r>
                      <a:r>
                        <a:rPr lang="ru-RU" baseline="0" dirty="0"/>
                        <a:t> только от нас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776">
                <a:tc>
                  <a:txBody>
                    <a:bodyPr/>
                    <a:lstStyle/>
                    <a:p>
                      <a:r>
                        <a:rPr lang="ru-RU" dirty="0"/>
                        <a:t>*объективных причин всегда               __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больше</a:t>
                      </a:r>
                    </a:p>
                    <a:p>
                      <a:r>
                        <a:rPr lang="ru-RU" dirty="0"/>
                        <a:t>Например, много бумажной работы, непослушные дети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Например: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неумение отдыхать от работы, нет баланса между личным и рабочим,  «комплекс отличника» (перфекционизм)!!! (это многим знакомо 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35696" y="3140968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</a:rPr>
              <a:t>Напишите по 1 примеру объективных и субъективных возможных причин ЭВ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11760" y="4581128"/>
          <a:ext cx="6048672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0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Усталость </a:t>
                      </a:r>
                    </a:p>
                    <a:p>
                      <a:pPr algn="ctr"/>
                      <a:r>
                        <a:rPr lang="ru-RU" dirty="0"/>
                        <a:t>Сутки </a:t>
                      </a:r>
                      <a:r>
                        <a:rPr lang="ru-RU" baseline="0" dirty="0"/>
                        <a:t> (непродолжительное время)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ЭВ</a:t>
                      </a:r>
                    </a:p>
                    <a:p>
                      <a:pPr algn="ctr"/>
                      <a:r>
                        <a:rPr lang="ru-RU" dirty="0"/>
                        <a:t>Длится более 2х недель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40770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определить это просто усталость или все-таки ЭВ?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517232"/>
            <a:ext cx="376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Выход есть!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573325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давать истощаться  ресурсам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565767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Вовремя восполнять ресурсы</a:t>
            </a:r>
          </a:p>
          <a:p>
            <a:r>
              <a:rPr lang="ru-RU" dirty="0"/>
              <a:t>*аналогия: сотовый телефон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2214289" y="153671"/>
            <a:ext cx="1259039" cy="489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6420985" y="62508"/>
            <a:ext cx="2005075" cy="63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9872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РЕГУЛЯРНО!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16632"/>
            <a:ext cx="2664296" cy="1080120"/>
          </a:xfrm>
        </p:spPr>
        <p:txBody>
          <a:bodyPr>
            <a:noAutofit/>
          </a:bodyPr>
          <a:lstStyle/>
          <a:p>
            <a:r>
              <a:rPr lang="ru-RU" sz="2400" dirty="0"/>
              <a:t>Пирамида потребностей 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Абрахама </a:t>
            </a:r>
            <a:b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Маслоу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B57CE-41E7-4E5B-BB17-337EE0340297}"/>
              </a:ext>
            </a:extLst>
          </p:cNvPr>
          <p:cNvSpPr txBox="1"/>
          <p:nvPr/>
        </p:nvSpPr>
        <p:spPr>
          <a:xfrm>
            <a:off x="6330644" y="1628800"/>
            <a:ext cx="268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Американский психолог, основатель гуманистической психологии. Широко известна «Пирамида Маслоу» - диаграмма, иерархически представляющая человеческие потребности. </a:t>
            </a:r>
          </a:p>
        </p:txBody>
      </p:sp>
      <p:pic>
        <p:nvPicPr>
          <p:cNvPr id="2050" name="Picture 2" descr="Пирамида потребностей по Маслоу — Википедия">
            <a:extLst>
              <a:ext uri="{FF2B5EF4-FFF2-40B4-BE49-F238E27FC236}">
                <a16:creationId xmlns:a16="http://schemas.microsoft.com/office/drawing/2014/main" id="{90F67D7F-3E67-4E5E-876C-B99C5C0C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03" y="0"/>
            <a:ext cx="6516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DBBC6-4025-4F3C-8317-D9706D542F5B}"/>
              </a:ext>
            </a:extLst>
          </p:cNvPr>
          <p:cNvSpPr txBox="1"/>
          <p:nvPr/>
        </p:nvSpPr>
        <p:spPr>
          <a:xfrm>
            <a:off x="-108520" y="4360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самовыражение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D85FBC2B-DF8B-4895-9A79-B548DF94EC52}"/>
              </a:ext>
            </a:extLst>
          </p:cNvPr>
          <p:cNvSpPr/>
          <p:nvPr/>
        </p:nvSpPr>
        <p:spPr>
          <a:xfrm>
            <a:off x="5220072" y="1268760"/>
            <a:ext cx="1368152" cy="5472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883168-64A1-41EA-9036-7261E07E20CC}"/>
              </a:ext>
            </a:extLst>
          </p:cNvPr>
          <p:cNvSpPr/>
          <p:nvPr/>
        </p:nvSpPr>
        <p:spPr>
          <a:xfrm>
            <a:off x="5438482" y="228798"/>
            <a:ext cx="94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3FDE5F-0CCA-4D77-842F-E70A8415EEA6}"/>
              </a:ext>
            </a:extLst>
          </p:cNvPr>
          <p:cNvSpPr/>
          <p:nvPr/>
        </p:nvSpPr>
        <p:spPr>
          <a:xfrm>
            <a:off x="6630419" y="4365104"/>
            <a:ext cx="238643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Ведет к болезни на физическом уровне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7E57E16-C123-4A10-BE67-24CCB59DDA42}"/>
              </a:ext>
            </a:extLst>
          </p:cNvPr>
          <p:cNvCxnSpPr>
            <a:cxnSpLocks/>
          </p:cNvCxnSpPr>
          <p:nvPr/>
        </p:nvCxnSpPr>
        <p:spPr>
          <a:xfrm flipV="1">
            <a:off x="4427984" y="6421978"/>
            <a:ext cx="2664296" cy="1033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BBE431-8C75-4003-8ECD-029F6CDEBA8E}"/>
              </a:ext>
            </a:extLst>
          </p:cNvPr>
          <p:cNvSpPr txBox="1"/>
          <p:nvPr/>
        </p:nvSpPr>
        <p:spPr>
          <a:xfrm>
            <a:off x="6588224" y="6310190"/>
            <a:ext cx="281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«Рвется там, где тонко»</a:t>
            </a:r>
          </a:p>
          <a:p>
            <a:r>
              <a:rPr lang="ru-RU" dirty="0"/>
              <a:t>психосоматика</a:t>
            </a:r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Подготовить блокнот, дневник или альбом (или листы А4, но лучше блокнот формата А4, в котором вам будет приятно что-либо записывать)</a:t>
            </a:r>
          </a:p>
          <a:p>
            <a:r>
              <a:rPr lang="ru-RU" dirty="0"/>
              <a:t>Цветные карандаши, ручки, цветные мелки</a:t>
            </a:r>
          </a:p>
          <a:p>
            <a:r>
              <a:rPr lang="ru-RU" dirty="0"/>
              <a:t>Желание, настрой на работу (30 минут)</a:t>
            </a:r>
          </a:p>
          <a:p>
            <a:r>
              <a:rPr lang="ru-RU" dirty="0"/>
              <a:t>Напишите в блокноте СВОИ объективные и субъективные причины ЭВ</a:t>
            </a:r>
          </a:p>
          <a:p>
            <a:pPr algn="ctr">
              <a:buNone/>
            </a:pPr>
            <a:r>
              <a:rPr lang="ru-RU" sz="4000" b="1" dirty="0"/>
              <a:t>Вывод по 1 дню (теория)</a:t>
            </a:r>
          </a:p>
          <a:p>
            <a:r>
              <a:rPr lang="ru-RU" dirty="0"/>
              <a:t>Какие выводы сделали для себя? </a:t>
            </a:r>
          </a:p>
          <a:p>
            <a:r>
              <a:rPr lang="ru-RU" dirty="0"/>
              <a:t>Что узнали новое, или вспомнили старое, расскажите свои впечатления.</a:t>
            </a:r>
          </a:p>
        </p:txBody>
      </p:sp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МАРАФОН ЭМОЦИОНАЛЬНОГО ВЫГОРАНИЯ</a:t>
            </a:r>
            <a:br>
              <a:rPr lang="ru-RU" dirty="0"/>
            </a:br>
            <a:r>
              <a:rPr lang="ru-RU" dirty="0"/>
              <a:t>«ВСЕ ТОЧКИ НАД И»</a:t>
            </a:r>
            <a:br>
              <a:rPr lang="ru-RU" dirty="0"/>
            </a:br>
            <a:r>
              <a:rPr lang="ru-RU" dirty="0"/>
              <a:t>День 2.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марафона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вежливым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активным участником</a:t>
            </a:r>
          </a:p>
          <a:p>
            <a:pPr marL="514350" indent="-514350">
              <a:buFont typeface="+mj-lt"/>
              <a:buAutoNum type="arabicPeriod"/>
            </a:pPr>
            <a:endParaRPr lang="ru-RU" sz="4000" dirty="0"/>
          </a:p>
        </p:txBody>
      </p:sp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МАРАФОН ЭМОЦИОНАЛЬНОГО ВЫГОРАНИЯ</a:t>
            </a:r>
            <a:br>
              <a:rPr lang="ru-RU" sz="2800" dirty="0"/>
            </a:br>
            <a:r>
              <a:rPr lang="ru-RU" sz="2800" dirty="0"/>
              <a:t>«ВСЕ ТОЧКИ НАД 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/>
              <a:t>Какие у вас ожидания второго дня марафона?</a:t>
            </a:r>
          </a:p>
          <a:p>
            <a:pPr algn="ctr">
              <a:buNone/>
            </a:pP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Что чувствуете и предполагаете, какие мысли приходят в голову?  </a:t>
            </a:r>
          </a:p>
        </p:txBody>
      </p:sp>
      <p:pic>
        <p:nvPicPr>
          <p:cNvPr id="6146" name="Picture 2" descr="https://avatars.mds.yandex.net/get-zen_doc/1567507/pub_5da31f0c6f5f6f00ad961fe2_5dbd6ad8bd639600b36631a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412776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B2B77D-C1F2-4E3D-891F-010BA8347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2" y="0"/>
            <a:ext cx="9109047" cy="68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2624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ирамида Маслоу - Образ жизни">
            <a:extLst>
              <a:ext uri="{FF2B5EF4-FFF2-40B4-BE49-F238E27FC236}">
                <a16:creationId xmlns:a16="http://schemas.microsoft.com/office/drawing/2014/main" id="{CCD22AB8-307A-42AC-9158-83F6D788EE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34" y="188640"/>
            <a:ext cx="969806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5B0F0025-57B1-4611-A1FA-5396605D9DEA}"/>
              </a:ext>
            </a:extLst>
          </p:cNvPr>
          <p:cNvSpPr/>
          <p:nvPr/>
        </p:nvSpPr>
        <p:spPr>
          <a:xfrm>
            <a:off x="5004048" y="1412776"/>
            <a:ext cx="1080120" cy="48245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38303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Цели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i="1" dirty="0"/>
              <a:t>познакомить преподавателей с понятием профессионального выгорания, симптомами его проявления, этапами формирования, причинами возникновения и способами профилактики;</a:t>
            </a:r>
            <a:endParaRPr lang="ru-RU" dirty="0"/>
          </a:p>
          <a:p>
            <a:pPr lvl="0"/>
            <a:r>
              <a:rPr lang="ru-RU" i="1" dirty="0"/>
              <a:t>формировать в педагогическом коллективе благоприятный психологический микроклимат, способствующий сохранению и укреплению психического здоровья педагогов; </a:t>
            </a:r>
            <a:endParaRPr lang="ru-RU" dirty="0"/>
          </a:p>
          <a:p>
            <a:pPr lvl="0"/>
            <a:r>
              <a:rPr lang="ru-RU" i="1" dirty="0"/>
              <a:t>развивать систему профилактики эмоционального выгорания в педагогической среде; </a:t>
            </a:r>
            <a:endParaRPr lang="ru-RU" dirty="0"/>
          </a:p>
          <a:p>
            <a:pPr lvl="0"/>
            <a:r>
              <a:rPr lang="ru-RU" i="1" dirty="0"/>
              <a:t>формировать у педагогов мотивацию к профессиональному самосовершенствованию личности.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Сохранение и восстановление своих ресурсов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12776"/>
            <a:ext cx="5040560" cy="525658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Полноценный сон</a:t>
            </a:r>
          </a:p>
          <a:p>
            <a:r>
              <a:rPr lang="ru-RU" sz="3800" dirty="0"/>
              <a:t>Сбалансированное питание (все необходимые витамины и минералы)</a:t>
            </a:r>
          </a:p>
          <a:p>
            <a:r>
              <a:rPr lang="ru-RU" sz="3800" dirty="0"/>
              <a:t>Физическая активность (физкультура, фитнес, спорт и т.д.)</a:t>
            </a:r>
          </a:p>
          <a:p>
            <a:r>
              <a:rPr lang="ru-RU" sz="3800" dirty="0"/>
              <a:t>Релаксация (то, что приносит удовольствие):</a:t>
            </a:r>
          </a:p>
          <a:p>
            <a:r>
              <a:rPr lang="ru-RU" dirty="0">
                <a:solidFill>
                  <a:srgbClr val="C00000"/>
                </a:solidFill>
              </a:rPr>
              <a:t>Эксперименты (видеть необычное в обычном), ведение дневника, </a:t>
            </a:r>
            <a:r>
              <a:rPr lang="ru-RU" dirty="0" err="1">
                <a:solidFill>
                  <a:srgbClr val="C00000"/>
                </a:solidFill>
              </a:rPr>
              <a:t>арт-терапия</a:t>
            </a:r>
            <a:r>
              <a:rPr lang="ru-RU" dirty="0">
                <a:solidFill>
                  <a:srgbClr val="C00000"/>
                </a:solidFill>
              </a:rPr>
              <a:t>, уделить время себе, искусство, музыка, природа, </a:t>
            </a:r>
            <a:r>
              <a:rPr lang="ru-RU" dirty="0" err="1">
                <a:solidFill>
                  <a:srgbClr val="C00000"/>
                </a:solidFill>
              </a:rPr>
              <a:t>спа-процедуры</a:t>
            </a:r>
            <a:r>
              <a:rPr lang="ru-RU" dirty="0">
                <a:solidFill>
                  <a:srgbClr val="C00000"/>
                </a:solidFill>
              </a:rPr>
              <a:t>, массаж, благодарность родителей, любовь детей, радость от работы с детьми. </a:t>
            </a:r>
            <a:r>
              <a:rPr lang="ru-RU" dirty="0">
                <a:solidFill>
                  <a:srgbClr val="002060"/>
                </a:solidFill>
              </a:rPr>
              <a:t>Владеете навыками </a:t>
            </a:r>
            <a:r>
              <a:rPr lang="ru-RU" dirty="0" err="1">
                <a:solidFill>
                  <a:srgbClr val="002060"/>
                </a:solidFill>
              </a:rPr>
              <a:t>саморегуляции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Дыхательные техники (йога, другие дыхательные системы) </a:t>
            </a:r>
            <a:br>
              <a:rPr lang="ru-RU" dirty="0"/>
            </a:br>
            <a:r>
              <a:rPr lang="ru-RU" dirty="0"/>
              <a:t>Мышечная релаксация (массаж, аутотренинг, ванны, баня, душ) </a:t>
            </a:r>
            <a:br>
              <a:rPr lang="ru-RU" dirty="0"/>
            </a:br>
            <a:r>
              <a:rPr lang="ru-RU" dirty="0"/>
              <a:t>Общение с природой (созерцание, прогулки, походы) </a:t>
            </a:r>
            <a:br>
              <a:rPr lang="ru-RU" dirty="0"/>
            </a:br>
            <a:r>
              <a:rPr lang="ru-RU" dirty="0"/>
              <a:t>Музыка (сочинение или прослушивание) </a:t>
            </a:r>
            <a:br>
              <a:rPr lang="ru-RU" dirty="0"/>
            </a:br>
            <a:r>
              <a:rPr lang="ru-RU" dirty="0"/>
              <a:t>Визуализация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.ytimg.com/vi/0-T4HJ4hG2g/maxresdefault.jpg"/>
          <p:cNvPicPr>
            <a:picLocks noChangeAspect="1" noChangeArrowheads="1"/>
          </p:cNvPicPr>
          <p:nvPr/>
        </p:nvPicPr>
        <p:blipFill>
          <a:blip r:embed="rId2" cstate="print"/>
          <a:srcRect l="16406" t="4167" r="16797" b="14583"/>
          <a:stretch>
            <a:fillRect/>
          </a:stretch>
        </p:blipFill>
        <p:spPr bwMode="auto">
          <a:xfrm>
            <a:off x="395536" y="692696"/>
            <a:ext cx="2525819" cy="1728192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942078/4d03fb25-da39-47af-9694-01d604ef99fd/s1200"/>
          <p:cNvPicPr>
            <a:picLocks noChangeAspect="1" noChangeArrowheads="1"/>
          </p:cNvPicPr>
          <p:nvPr/>
        </p:nvPicPr>
        <p:blipFill>
          <a:blip r:embed="rId3" cstate="print"/>
          <a:srcRect l="19790" t="10994" r="24551" b="5448"/>
          <a:stretch>
            <a:fillRect/>
          </a:stretch>
        </p:blipFill>
        <p:spPr bwMode="auto">
          <a:xfrm>
            <a:off x="1547664" y="2348880"/>
            <a:ext cx="2376264" cy="2006623"/>
          </a:xfrm>
          <a:prstGeom prst="rect">
            <a:avLst/>
          </a:prstGeom>
          <a:noFill/>
        </p:spPr>
      </p:pic>
      <p:pic>
        <p:nvPicPr>
          <p:cNvPr id="1030" name="Picture 6" descr="https://thumbs.dreamstime.com/b/%D0%BC%D0%B0-%D0%B5%D0%BD%D1%8C%D0%BA%D0%B0%D1%8F-%D0%B5%D0%B2%D0%BE%D1%87%D0%BA%D0%B0-%D0%B8%D0%B3%D1%80%D0%B0%D1%8F-%D0%B1%D0%B0%D1%81%D0%BA%D0%B5%D1%82%D0%B1%D0%BE-38777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1604498" cy="2664296"/>
          </a:xfrm>
          <a:prstGeom prst="rect">
            <a:avLst/>
          </a:prstGeom>
          <a:noFill/>
        </p:spPr>
      </p:pic>
      <p:pic>
        <p:nvPicPr>
          <p:cNvPr id="1032" name="Picture 8" descr="https://w-dog.ru/wallpapers/14/14/520913663267376/devushka-more-joga-rasslabit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913784"/>
            <a:ext cx="2916324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толчок для выхода или недопущения ЭВ «Колесо жизни»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2780928"/>
            <a:ext cx="3456384" cy="352839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Подумайте, что вы можете сделать в этом отношении? Напишите 10 золотых пунктов с чего вы уже сейчас можете начать и начинайте претворять их в жизнь.</a:t>
            </a:r>
          </a:p>
          <a:p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>
                <a:solidFill>
                  <a:schemeClr val="tx1"/>
                </a:solidFill>
              </a:rPr>
              <a:t>А теперь - пора решений. Закончите предложение:   «Глядя на Колесо моей жизни, я думаю, что мне стоит…» </a:t>
            </a:r>
            <a:r>
              <a:rPr lang="ru-RU" sz="1500" dirty="0">
                <a:solidFill>
                  <a:schemeClr val="tx1"/>
                </a:solidFill>
              </a:rPr>
              <a:t>  3 решения  чтобы что-то изменить в ближайшее время</a:t>
            </a:r>
            <a:endParaRPr lang="ru-RU" sz="19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pp.userapi.com/c850532/v850532156/ca049/STZhIDzyAW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98"/>
            <a:ext cx="4932040" cy="4125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36096" y="141277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Спросите себя: какие 10 мер я приняла за последние полгода, чтобы моя работа стала интереснее для меня?</a:t>
            </a:r>
          </a:p>
        </p:txBody>
      </p:sp>
      <p:pic>
        <p:nvPicPr>
          <p:cNvPr id="6" name="Содержимое 3" descr="https://pp.userapi.com/c850532/v850532156/ca03b/6xXU_-3lIL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56991"/>
            <a:ext cx="5472608" cy="32590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96136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Понять куда нам стремиться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8676456" y="62373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УРОВНИ ПРОФЕССИОНАЛЬНОГО РАЗВИТИЯ   (по И. Щербо):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1868"/>
              </p:ext>
            </p:extLst>
          </p:nvPr>
        </p:nvGraphicFramePr>
        <p:xfrm>
          <a:off x="539552" y="1196754"/>
          <a:ext cx="8496944" cy="554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666">
                <a:tc>
                  <a:txBody>
                    <a:bodyPr/>
                    <a:lstStyle/>
                    <a:p>
                      <a:r>
                        <a:rPr lang="ru-RU" sz="1400" dirty="0"/>
                        <a:t>Нулевой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слабая методическая подготовка, молодой специалист, после института.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063">
                <a:tc>
                  <a:txBody>
                    <a:bodyPr/>
                    <a:lstStyle/>
                    <a:p>
                      <a:r>
                        <a:rPr lang="ru-RU" sz="1400" dirty="0"/>
                        <a:t>1-й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 получает стабильные результаты при использовании традиционных программ и учебников (ведет свои уроки и занятия стандартно по учебникам)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532">
                <a:tc>
                  <a:txBody>
                    <a:bodyPr/>
                    <a:lstStyle/>
                    <a:p>
                      <a:r>
                        <a:rPr lang="ru-RU" sz="1400" dirty="0"/>
                        <a:t>2-й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применение новых технологий обучения (педагог использует компьютер, интерактивную доску, планшеты или </a:t>
                      </a:r>
                      <a:r>
                        <a:rPr lang="ru-RU" sz="1400" dirty="0" err="1"/>
                        <a:t>мультимедийный</a:t>
                      </a:r>
                      <a:r>
                        <a:rPr lang="ru-RU" sz="1400" dirty="0"/>
                        <a:t> проектор)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532">
                <a:tc>
                  <a:txBody>
                    <a:bodyPr/>
                    <a:lstStyle/>
                    <a:p>
                      <a:r>
                        <a:rPr lang="ru-RU" sz="1400" dirty="0"/>
                        <a:t>3-й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разработка новых форм учебных занятий (педагог сам разрабатывает и подбирает для уроков игры, диалоги, гимнастику и пр. по теме)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081">
                <a:tc>
                  <a:txBody>
                    <a:bodyPr/>
                    <a:lstStyle/>
                    <a:p>
                      <a:r>
                        <a:rPr lang="ru-RU" sz="1400" dirty="0"/>
                        <a:t>4-й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разработка педагогом новых методик при частичном изменении содержания (Например, вместо картинок и другого наглядного материала учитель демонстрирует строение тела на уроке, использует свой специальный костюм)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679">
                <a:tc>
                  <a:txBody>
                    <a:bodyPr/>
                    <a:lstStyle/>
                    <a:p>
                      <a:r>
                        <a:rPr lang="ru-RU" sz="1400" dirty="0"/>
                        <a:t>5-й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изменение содержания курса без изменения идеологии предмета (педагог применяет совершенно новые занятия по достижению той же цели обучения)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532">
                <a:tc>
                  <a:txBody>
                    <a:bodyPr/>
                    <a:lstStyle/>
                    <a:p>
                      <a:r>
                        <a:rPr lang="ru-RU" sz="1400" dirty="0"/>
                        <a:t>6-й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создание авторского курса с изменением целевой и содержательной части (курс тот же, но со своими целями и своими методиками)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28">
                <a:tc>
                  <a:txBody>
                    <a:bodyPr/>
                    <a:lstStyle/>
                    <a:p>
                      <a:r>
                        <a:rPr lang="ru-RU" sz="1400" dirty="0"/>
                        <a:t>7-й 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создание авторского курса, не имеющего аналога, но востребованного социальным заказом и образовательным учреждением (выпуск своего учебника по предмету)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DE61F-AC23-4A42-8904-8709A7C6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237AEEF-2E16-4ECA-9956-08A8E349C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84016"/>
              </p:ext>
            </p:extLst>
          </p:nvPr>
        </p:nvGraphicFramePr>
        <p:xfrm>
          <a:off x="611560" y="1412875"/>
          <a:ext cx="835305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617346414"/>
                    </a:ext>
                  </a:extLst>
                </a:gridCol>
                <a:gridCol w="6048797">
                  <a:extLst>
                    <a:ext uri="{9D8B030D-6E8A-4147-A177-3AD203B41FA5}">
                      <a16:colId xmlns:a16="http://schemas.microsoft.com/office/drawing/2014/main" val="3437905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Уровень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Решение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8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Нулевой уровень 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своего педагогического мастерства, прохождение курсов, участие в городском конкурсе, используйте помощь коллег, директора учреждения, перенимайте опыт.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9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1-й уровень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своего педагогического мастерства, прохождение курсов, повышение квалификации, участие в городском конкурсе.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96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2-й уровень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новый интерес здесь может быть в применении новых технологий обучения, разработке интерактивных занятий и уроков. Аттестация, участие во всероссийских и областных конкурсах.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3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3-й уровень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пробуйте разрабатывать свои формы учебных занятий, делитесь с коллегами, участвуйте в выставках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проф.мастерства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начните вести свой блог или группу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Вконтакте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где рассказывайте о своих новых формах работы. 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4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985255"/>
      </p:ext>
    </p:extLst>
  </p:cSld>
  <p:clrMapOvr>
    <a:masterClrMapping/>
  </p:clrMapOvr>
  <p:transition spd="med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8A669-2BA7-4FE3-B954-DD6417C4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A84CB4B-73E4-4BDC-8061-4D9403020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92070"/>
              </p:ext>
            </p:extLst>
          </p:nvPr>
        </p:nvGraphicFramePr>
        <p:xfrm>
          <a:off x="539552" y="1412875"/>
          <a:ext cx="84250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911890673"/>
                    </a:ext>
                  </a:extLst>
                </a:gridCol>
                <a:gridCol w="6264822">
                  <a:extLst>
                    <a:ext uri="{9D8B030D-6E8A-4147-A177-3AD203B41FA5}">
                      <a16:colId xmlns:a16="http://schemas.microsoft.com/office/drawing/2014/main" val="1074641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4-й уровень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поставьте цель – разработать свою методику ведения урока. Напишите собственное методическое пособие. Представьте его на конкурс. Здесь также важно постоянное дальнейшее образование.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0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5-й уровень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здесь целью может стать полностью новый курс с вашими методиками и формами работы. Участие в исследовательской работе. Освоение новых ролей. Участие в общественно-значимой работе.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57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6-й уровень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этом уровне ваша цель - создание авторского учебного курса с изменением целевой и содержательной части. Участие в исследовательской работе. Освоение новых ролей. Участие в общественно-значимой работе.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0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7-й уровень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задумайтесь над выпуском собственного учебника. Возможно нахождение соавтора. Пусть это вас вдохновляет и стимулирует работать дальше, делиться своими наработками с коллегами и не только. </a:t>
                      </a:r>
                      <a:b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9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988093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«Мозговой штурм»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Выделите объективные (ситуационные) причины (те, что от нас не зависят), которые вам мешают получать удовольствие от работы. Вспомните их, добавьте свои: </a:t>
            </a:r>
          </a:p>
          <a:p>
            <a:r>
              <a:rPr lang="ru-RU" dirty="0"/>
              <a:t>Например:</a:t>
            </a:r>
            <a:br>
              <a:rPr lang="ru-RU" dirty="0"/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неудобный график работы, сверхурочная работа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непостоянные стандарты, «двойные» стандарты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низкая зарплата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непонимание руководства проблем педагога (не учитываются трудности работы педагога)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много письменной работы (планы, журналы, отчеты, характеристики и т.д.)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большая нагрузка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большое количество требований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проблемы в работе со стажерами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низкая оценка труда педагога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дети непослушные,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гиперактивные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неадекватные,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сверхтребовательные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или наоборот попустительствующие родители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Выпишите  себе на листочек  эти причины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«Мозговой штурм»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12776"/>
            <a:ext cx="7056784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Теперь подумайте и запишите для себя все идеи (даже самые бредовые!) – что можно с этими преградами на работе сделать? </a:t>
            </a:r>
            <a:br>
              <a:rPr lang="ru-RU" dirty="0"/>
            </a:br>
            <a:r>
              <a:rPr lang="ru-RU" dirty="0"/>
              <a:t>Лучше каждую идею записывать на отдельном маленьком листочке. </a:t>
            </a:r>
            <a:br>
              <a:rPr lang="ru-RU" dirty="0"/>
            </a:br>
            <a:r>
              <a:rPr lang="ru-RU" dirty="0"/>
              <a:t>Записали? </a:t>
            </a:r>
          </a:p>
          <a:p>
            <a:r>
              <a:rPr lang="ru-RU" dirty="0"/>
              <a:t> Далее каждую идею оцените по критерию оригинальности и проставьте рядом с каждой идеей соответствующий значок: </a:t>
            </a:r>
            <a:br>
              <a:rPr lang="ru-RU" dirty="0"/>
            </a:br>
            <a:r>
              <a:rPr lang="ru-RU" b="1" dirty="0"/>
              <a:t>+ + - очень хорошая, оригинальная идея; </a:t>
            </a:r>
            <a:br>
              <a:rPr lang="ru-RU" b="1" dirty="0"/>
            </a:br>
            <a:r>
              <a:rPr lang="ru-RU" b="1" dirty="0"/>
              <a:t>+ - неплохая идея; </a:t>
            </a:r>
            <a:br>
              <a:rPr lang="ru-RU" b="1" dirty="0"/>
            </a:br>
            <a:r>
              <a:rPr lang="ru-RU" b="1" dirty="0"/>
              <a:t>0 - не удалось найти рационального зерна, полезности. </a:t>
            </a:r>
          </a:p>
          <a:p>
            <a:r>
              <a:rPr lang="ru-RU" dirty="0"/>
              <a:t>Далее каждую идею оцените по критерию возможности реализации и проставьте рядом с каждой идеей соответствующий значок: </a:t>
            </a:r>
            <a:br>
              <a:rPr lang="ru-RU" dirty="0"/>
            </a:br>
            <a:r>
              <a:rPr lang="ru-RU" b="1" dirty="0"/>
              <a:t>PP - реально реализовать; </a:t>
            </a:r>
            <a:br>
              <a:rPr lang="ru-RU" b="1" dirty="0"/>
            </a:br>
            <a:r>
              <a:rPr lang="ru-RU" b="1" dirty="0"/>
              <a:t>ТР - трудно реализовать; </a:t>
            </a:r>
            <a:br>
              <a:rPr lang="ru-RU" b="1" dirty="0"/>
            </a:br>
            <a:r>
              <a:rPr lang="ru-RU" b="1" dirty="0"/>
              <a:t>НР - нереально реализовать.</a:t>
            </a:r>
          </a:p>
          <a:p>
            <a:r>
              <a:rPr lang="ru-RU" dirty="0"/>
              <a:t>Теперь отберите для себя идеи, которые получили либо </a:t>
            </a:r>
            <a:r>
              <a:rPr lang="ru-RU" b="1" dirty="0"/>
              <a:t>«++», </a:t>
            </a:r>
            <a:r>
              <a:rPr lang="ru-RU" b="1" dirty="0" err="1"/>
              <a:t>либо</a:t>
            </a:r>
            <a:r>
              <a:rPr lang="ru-RU" b="1" dirty="0"/>
              <a:t> значок «РР», либо оба эти значка.</a:t>
            </a:r>
            <a:r>
              <a:rPr lang="ru-RU" dirty="0"/>
              <a:t>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Поздравляю! Это ваши возможности, и это то, что вы сами для себя можете смело сделать прямо сейчас! Или завтра. 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«Комплименты»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из вас обязательно в чем-то ну просто молодец! Сейчас подумайте о себе, вспомните, в чем же вы или почему умница и молодец, и продолжите фразу о себе:</a:t>
            </a:r>
          </a:p>
          <a:p>
            <a:r>
              <a:rPr lang="ru-RU" dirty="0"/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«Я умница и молодец, потому что….»</a:t>
            </a:r>
            <a:r>
              <a:rPr lang="ru-RU" dirty="0"/>
              <a:t> Запишите в свой Дневник.</a:t>
            </a:r>
          </a:p>
        </p:txBody>
      </p:sp>
    </p:spTree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Упражнение «Колесо жизни» касающееся конкретно работы, а не жизни в целом.</a:t>
            </a:r>
          </a:p>
          <a:p>
            <a:r>
              <a:rPr lang="ru-RU" dirty="0"/>
              <a:t>Упражнение «Радость жизни» каждый день записывать и замечать радости вокруг нас. Минимум 3 радости.  </a:t>
            </a:r>
          </a:p>
          <a:p>
            <a:r>
              <a:rPr lang="ru-RU" dirty="0"/>
              <a:t>Составьте список проблем, которые вы хотите как можно скорее решить</a:t>
            </a:r>
          </a:p>
          <a:p>
            <a:pPr algn="ctr"/>
            <a:r>
              <a:rPr lang="ru-RU" dirty="0"/>
              <a:t>Выводы 2 дня марафона: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я сделала?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я осознала, поняла?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изменилось в моей жизни? 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было интересно, полезно?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3EE4-77EF-43F7-A82C-321FAB7F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56FC4-3650-4C55-8579-546670803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Составьте список проблем, которые вы хотите как можно скорее решить </a:t>
            </a:r>
          </a:p>
          <a:p>
            <a:r>
              <a:rPr lang="ru-RU" dirty="0"/>
              <a:t>Что я действительно хочу иметь, чего хочу достичь? </a:t>
            </a:r>
            <a:br>
              <a:rPr lang="ru-RU" dirty="0"/>
            </a:br>
            <a:r>
              <a:rPr lang="ru-RU" dirty="0"/>
              <a:t>- Что ещё может доставить мне удовольствие? </a:t>
            </a:r>
            <a:br>
              <a:rPr lang="ru-RU" dirty="0"/>
            </a:br>
            <a:r>
              <a:rPr lang="ru-RU" dirty="0"/>
              <a:t>- В каких областях я хочу усовершенствоваться? </a:t>
            </a:r>
            <a:br>
              <a:rPr lang="ru-RU" dirty="0"/>
            </a:br>
            <a:r>
              <a:rPr lang="ru-RU" dirty="0"/>
              <a:t>- Что в последнее время занимало мои мысли, тяготило или сердило меня? </a:t>
            </a:r>
            <a:br>
              <a:rPr lang="ru-RU" dirty="0"/>
            </a:br>
            <a:r>
              <a:rPr lang="ru-RU" dirty="0"/>
              <a:t>- На что я чаще всего жалуюсь? </a:t>
            </a:r>
            <a:br>
              <a:rPr lang="ru-RU" dirty="0"/>
            </a:br>
            <a:r>
              <a:rPr lang="ru-RU" dirty="0"/>
              <a:t>- Что создаёт мне больше всего забот? </a:t>
            </a:r>
            <a:br>
              <a:rPr lang="ru-RU" dirty="0"/>
            </a:br>
            <a:r>
              <a:rPr lang="ru-RU" dirty="0"/>
              <a:t>- Что заставляет меня чувствовать себя тревожно или напряженно? </a:t>
            </a:r>
            <a:br>
              <a:rPr lang="ru-RU" dirty="0"/>
            </a:br>
            <a:r>
              <a:rPr lang="ru-RU" dirty="0"/>
              <a:t>- Что меня больше всего расстраивает? </a:t>
            </a:r>
            <a:br>
              <a:rPr lang="ru-RU" dirty="0"/>
            </a:br>
            <a:r>
              <a:rPr lang="ru-RU" dirty="0"/>
              <a:t>- Что стало в последнее время меня раздражать? </a:t>
            </a:r>
            <a:br>
              <a:rPr lang="ru-RU" dirty="0"/>
            </a:br>
            <a:r>
              <a:rPr lang="ru-RU" dirty="0"/>
              <a:t>- Что я хотел бы изменить в моём отношении к самому себе? </a:t>
            </a:r>
            <a:br>
              <a:rPr lang="ru-RU" dirty="0"/>
            </a:br>
            <a:r>
              <a:rPr lang="ru-RU" dirty="0"/>
              <a:t>- Что мне надо изменить в себе? </a:t>
            </a:r>
            <a:br>
              <a:rPr lang="ru-RU" dirty="0"/>
            </a:br>
            <a:r>
              <a:rPr lang="ru-RU" dirty="0"/>
              <a:t>- На что у меня уходит слишком много времени? </a:t>
            </a:r>
            <a:br>
              <a:rPr lang="ru-RU" dirty="0"/>
            </a:br>
            <a:r>
              <a:rPr lang="ru-RU" dirty="0"/>
              <a:t>- Что мне сложно делать? </a:t>
            </a:r>
            <a:br>
              <a:rPr lang="ru-RU" dirty="0"/>
            </a:br>
            <a:r>
              <a:rPr lang="ru-RU" dirty="0"/>
              <a:t>- От чего я быстро устаю? </a:t>
            </a:r>
            <a:br>
              <a:rPr lang="ru-RU" dirty="0"/>
            </a:br>
            <a:r>
              <a:rPr lang="ru-RU" dirty="0"/>
              <a:t>- Как бы я мог лучше распределять своё время? </a:t>
            </a:r>
            <a:br>
              <a:rPr lang="ru-RU" dirty="0"/>
            </a:br>
            <a:r>
              <a:rPr lang="ru-RU" dirty="0"/>
              <a:t>- Как бы я мог разумнее расходовать свои деньги?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18962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марафона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вежливым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активным участником</a:t>
            </a:r>
          </a:p>
          <a:p>
            <a:pPr marL="514350" indent="-514350">
              <a:buFont typeface="+mj-lt"/>
              <a:buAutoNum type="arabicPeriod"/>
            </a:pPr>
            <a:endParaRPr lang="ru-RU" sz="4000" dirty="0"/>
          </a:p>
        </p:txBody>
      </p:sp>
    </p:spTree>
  </p:cSld>
  <p:clrMapOvr>
    <a:masterClrMapping/>
  </p:clrMapOvr>
  <p:transition spd="med"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МАРАФОН ЭМОЦИОНАЛЬНОГО ВЫГОРАНИЯ</a:t>
            </a:r>
            <a:br>
              <a:rPr lang="ru-RU" dirty="0"/>
            </a:br>
            <a:r>
              <a:rPr lang="ru-RU" dirty="0"/>
              <a:t>«ВСЕ ТОЧКИ НАД И»</a:t>
            </a:r>
            <a:br>
              <a:rPr lang="ru-RU" dirty="0"/>
            </a:br>
            <a:r>
              <a:rPr lang="ru-RU" dirty="0"/>
              <a:t>День 3.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марафона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вежливым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Быть активным участником</a:t>
            </a:r>
          </a:p>
          <a:p>
            <a:pPr marL="514350" indent="-514350">
              <a:buFont typeface="+mj-lt"/>
              <a:buAutoNum type="arabicPeriod"/>
            </a:pPr>
            <a:endParaRPr lang="ru-RU" sz="4000" dirty="0"/>
          </a:p>
        </p:txBody>
      </p:sp>
    </p:spTree>
  </p:cSld>
  <p:clrMapOvr>
    <a:masterClrMapping/>
  </p:clrMapOvr>
  <p:transition spd="med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МАРАФОН ЭМОЦИОНАЛЬНОГО ВЫГОРАНИЯ</a:t>
            </a:r>
            <a:br>
              <a:rPr lang="ru-RU" sz="2800" dirty="0"/>
            </a:br>
            <a:r>
              <a:rPr lang="ru-RU" sz="2800" dirty="0"/>
              <a:t>«ВСЕ ТОЧКИ НАД 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400" b="1" dirty="0"/>
              <a:t>Какие остались впечатления от 2 дня после Д/</a:t>
            </a:r>
            <a:r>
              <a:rPr lang="ru-RU" sz="4400" b="1" dirty="0" err="1"/>
              <a:t>з</a:t>
            </a:r>
            <a:r>
              <a:rPr lang="ru-RU" sz="4400" b="1" dirty="0"/>
              <a:t>? Что поменялось в голове, что осознали?</a:t>
            </a:r>
          </a:p>
          <a:p>
            <a:pPr algn="ctr">
              <a:buNone/>
            </a:pPr>
            <a:endParaRPr lang="ru-RU" sz="4400" b="1" dirty="0"/>
          </a:p>
          <a:p>
            <a:pPr algn="ctr">
              <a:buNone/>
            </a:pPr>
            <a:r>
              <a:rPr lang="ru-RU" sz="4400" b="1" dirty="0"/>
              <a:t>Какие у вас ожидания от третьего дня марафона?</a:t>
            </a:r>
          </a:p>
          <a:p>
            <a:pPr algn="ctr">
              <a:buNone/>
            </a:pPr>
            <a:r>
              <a:rPr lang="ru-RU" sz="4400" b="1" dirty="0"/>
              <a:t>Что чувствуете и предполагаете?  </a:t>
            </a:r>
          </a:p>
        </p:txBody>
      </p:sp>
      <p:pic>
        <p:nvPicPr>
          <p:cNvPr id="6146" name="Picture 2" descr="https://avatars.mds.yandex.net/get-zen_doc/1567507/pub_5da31f0c6f5f6f00ad961fe2_5dbd6ad8bd639600b36631a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0100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Похвалите себя </a:t>
            </a:r>
            <a:br>
              <a:rPr lang="ru-RU" dirty="0"/>
            </a:br>
            <a:r>
              <a:rPr lang="ru-RU" dirty="0"/>
              <a:t>(по принципу снежного кома)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Встаньте в ряд. Первый человек в ряду говорит свое положительное качество: «А я ………………»</a:t>
            </a:r>
          </a:p>
          <a:p>
            <a:pPr>
              <a:buNone/>
            </a:pPr>
            <a:r>
              <a:rPr lang="ru-RU" dirty="0"/>
              <a:t>второй человек (сосед по плечу) говорит: «А я тоже…………., но еще я ,,,,,,,,,,,,,,,!».</a:t>
            </a:r>
          </a:p>
          <a:p>
            <a:pPr>
              <a:buNone/>
            </a:pPr>
            <a:r>
              <a:rPr lang="ru-RU" dirty="0"/>
              <a:t>И так далее….</a:t>
            </a:r>
          </a:p>
        </p:txBody>
      </p:sp>
    </p:spTree>
  </p:cSld>
  <p:clrMapOvr>
    <a:masterClrMapping/>
  </p:clrMapOvr>
  <p:transition spd="med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«Превращаем проблемы в цели»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980728"/>
            <a:ext cx="7308304" cy="496855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 каждого из нас есть свои проблемы. Некоторые из них мы должны принять и жить с ними так, как можем. Но к счастью, многие наши проблемы могут быть решены, если мы сможем представить их для себя в виде целей, которых мы хотели бы достичь. Давайте попробуем сделать это.   </a:t>
            </a:r>
          </a:p>
          <a:p>
            <a:r>
              <a:rPr lang="ru-RU" sz="1600" b="1" dirty="0"/>
              <a:t>1.Составьте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список проблем</a:t>
            </a:r>
            <a:r>
              <a:rPr lang="ru-RU" sz="1600" b="1" dirty="0"/>
              <a:t>, которые вы хотели бы как можно скорее решить.</a:t>
            </a:r>
            <a:r>
              <a:rPr lang="ru-RU" sz="1600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Следующие вопросы помогут вам в этом: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я действительно хочу иметь, чего хочу достичь?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ещё может доставить мне удовольствие?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В каких областях я хочу усовершенствоваться?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в последнее время занимало мои мысли, тяготило или сердило меня?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На что я чаще всего жалуюсь?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создаёт мне больше всего забот?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заставляет меня чувствовать себя тревожно или напряженно?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Что меня больше всего расстраивает?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600" b="1" dirty="0"/>
              <a:t>2.Теперь представьте проблему, которую вы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хотели бы решить прежде всего</a:t>
            </a:r>
            <a:r>
              <a:rPr lang="ru-RU" sz="1600" b="1" dirty="0"/>
              <a:t>. Представьте её как можно более объективно и четко для себя. </a:t>
            </a:r>
            <a:br>
              <a:rPr lang="ru-RU" sz="1600" b="1" dirty="0"/>
            </a:b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3.Сформулируйте цель, которую вы могли бы достичь. Что вам надо сделать для того, чтобы ваша проблема исчезла или по крайней мере стала менее острой</a:t>
            </a:r>
            <a:r>
              <a:rPr lang="ru-RU" sz="1600" b="1" dirty="0"/>
              <a:t>? Запишите ответы в свой Дневник.   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«Мой День»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Составьте для себя план на день. Включите туда все свои дела, которые вы планируете сделать на работе и дома. Не забудьте спланировать отдых, хобби и общение с семьей. Возьмите только самое важное для себя в этот день! </a:t>
            </a:r>
          </a:p>
          <a:p>
            <a:r>
              <a:rPr lang="ru-RU" dirty="0"/>
              <a:t>Вспомните свое «Колесо жизни»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		План примерный должен включать: </a:t>
            </a:r>
          </a:p>
          <a:p>
            <a:br>
              <a:rPr lang="ru-RU" dirty="0"/>
            </a:br>
            <a:r>
              <a:rPr lang="ru-RU" sz="3800" dirty="0">
                <a:solidFill>
                  <a:schemeClr val="accent3">
                    <a:lumMod val="75000"/>
                  </a:schemeClr>
                </a:solidFill>
              </a:rPr>
              <a:t>На работе: </a:t>
            </a:r>
            <a:br>
              <a:rPr lang="ru-RU" sz="3800" dirty="0"/>
            </a:br>
            <a:r>
              <a:rPr lang="ru-RU" sz="3800" dirty="0"/>
              <a:t>1 – работа непосредственно с детьми </a:t>
            </a:r>
            <a:br>
              <a:rPr lang="ru-RU" sz="3800" dirty="0"/>
            </a:br>
            <a:r>
              <a:rPr lang="ru-RU" sz="3800" dirty="0"/>
              <a:t>2 – подготовка учебного материала </a:t>
            </a:r>
            <a:br>
              <a:rPr lang="ru-RU" sz="3800" dirty="0"/>
            </a:br>
            <a:r>
              <a:rPr lang="ru-RU" sz="3800" dirty="0"/>
              <a:t>3 – проверка тетрадей </a:t>
            </a:r>
            <a:br>
              <a:rPr lang="ru-RU" sz="3800" dirty="0"/>
            </a:br>
            <a:r>
              <a:rPr lang="ru-RU" sz="3800" dirty="0"/>
              <a:t>4 – обед </a:t>
            </a:r>
            <a:br>
              <a:rPr lang="ru-RU" sz="3800" dirty="0"/>
            </a:br>
            <a:r>
              <a:rPr lang="ru-RU" sz="3800" dirty="0"/>
              <a:t>5 – заполнение документации </a:t>
            </a:r>
            <a:br>
              <a:rPr lang="ru-RU" sz="3800" dirty="0"/>
            </a:br>
            <a:r>
              <a:rPr lang="ru-RU" sz="3800" dirty="0"/>
              <a:t>6 – зайти к заведующей за расчетным листком</a:t>
            </a:r>
            <a:br>
              <a:rPr lang="ru-RU" sz="3800" dirty="0"/>
            </a:br>
            <a:br>
              <a:rPr lang="ru-RU" sz="3800" dirty="0"/>
            </a:br>
            <a:r>
              <a:rPr lang="ru-RU" sz="3800" dirty="0">
                <a:solidFill>
                  <a:schemeClr val="accent3">
                    <a:lumMod val="75000"/>
                  </a:schemeClr>
                </a:solidFill>
              </a:rPr>
              <a:t>Дома: </a:t>
            </a:r>
            <a:br>
              <a:rPr lang="ru-RU" sz="3800" dirty="0"/>
            </a:br>
            <a:r>
              <a:rPr lang="ru-RU" sz="3800" dirty="0"/>
              <a:t>1 – подготовить материалы для аттестации </a:t>
            </a:r>
            <a:br>
              <a:rPr lang="ru-RU" sz="3800" dirty="0"/>
            </a:br>
            <a:r>
              <a:rPr lang="ru-RU" sz="3800" dirty="0"/>
              <a:t>2 – вымыть пол </a:t>
            </a:r>
            <a:br>
              <a:rPr lang="ru-RU" sz="3800" dirty="0"/>
            </a:br>
            <a:r>
              <a:rPr lang="ru-RU" sz="3800" dirty="0"/>
              <a:t>3 – накормить всех </a:t>
            </a:r>
            <a:br>
              <a:rPr lang="ru-RU" sz="3800" dirty="0"/>
            </a:br>
            <a:r>
              <a:rPr lang="ru-RU" sz="3800" dirty="0"/>
              <a:t>4 – выгулять собаку </a:t>
            </a:r>
            <a:br>
              <a:rPr lang="ru-RU" sz="3800" dirty="0"/>
            </a:br>
            <a:r>
              <a:rPr lang="ru-RU" sz="3800" dirty="0"/>
              <a:t>5 – полить цветы </a:t>
            </a:r>
            <a:br>
              <a:rPr lang="ru-RU" sz="3800" dirty="0"/>
            </a:br>
            <a:r>
              <a:rPr lang="ru-RU" sz="3800" dirty="0"/>
              <a:t>6 – проверить уроки сына/позвонить дочери  </a:t>
            </a:r>
          </a:p>
        </p:txBody>
      </p:sp>
    </p:spTree>
  </p:cSld>
  <p:clrMapOvr>
    <a:masterClrMapping/>
  </p:clrMapOvr>
  <p:transition spd="med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«Мой День»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Отдых/хобби/друзья: 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/>
              <a:t>1 – вышить еще один цветочек/связать еще 5 рядов/что-то чтобы переключиться </a:t>
            </a:r>
            <a:br>
              <a:rPr lang="ru-RU" dirty="0"/>
            </a:br>
            <a:r>
              <a:rPr lang="ru-RU" dirty="0"/>
              <a:t>2 – полежать 20 минут </a:t>
            </a:r>
            <a:br>
              <a:rPr lang="ru-RU" dirty="0"/>
            </a:br>
            <a:r>
              <a:rPr lang="ru-RU" dirty="0"/>
              <a:t>3 – принять ванну 20 минут </a:t>
            </a:r>
            <a:br>
              <a:rPr lang="ru-RU" dirty="0"/>
            </a:br>
            <a:r>
              <a:rPr lang="ru-RU" dirty="0"/>
              <a:t>4 – зайти на чай к подружке </a:t>
            </a:r>
            <a:br>
              <a:rPr lang="ru-RU" dirty="0"/>
            </a:br>
            <a:r>
              <a:rPr lang="ru-RU" dirty="0"/>
              <a:t>5 – фитнес/танцы/йога/тренировка </a:t>
            </a:r>
            <a:br>
              <a:rPr lang="ru-RU" dirty="0"/>
            </a:br>
            <a:r>
              <a:rPr lang="ru-RU" dirty="0"/>
              <a:t>6 – прочитать 10 страниц любимой книги 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Семья: </a:t>
            </a:r>
            <a:br>
              <a:rPr lang="ru-RU" dirty="0"/>
            </a:br>
            <a:r>
              <a:rPr lang="ru-RU" dirty="0"/>
              <a:t>1 – посмотреть вместе фильм/поиграть в настольную игру </a:t>
            </a:r>
            <a:br>
              <a:rPr lang="ru-RU" dirty="0"/>
            </a:br>
            <a:r>
              <a:rPr lang="ru-RU" dirty="0"/>
              <a:t>2 – проверить уроки детей </a:t>
            </a:r>
            <a:br>
              <a:rPr lang="ru-RU" dirty="0"/>
            </a:br>
            <a:r>
              <a:rPr lang="ru-RU" dirty="0"/>
              <a:t>3 – поговорить, как прошел день с мужем/обсудить ремонт/отпуск </a:t>
            </a:r>
            <a:br>
              <a:rPr lang="ru-RU" dirty="0"/>
            </a:br>
            <a:r>
              <a:rPr lang="ru-RU" dirty="0"/>
              <a:t>4 – сходить вместе на прогулку/выгулять кого-то </a:t>
            </a:r>
            <a:br>
              <a:rPr lang="ru-RU" dirty="0"/>
            </a:br>
            <a:r>
              <a:rPr lang="ru-RU" dirty="0"/>
              <a:t>5 – полежать, поговорить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«Мой День»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Проследите, чтобы у вас не было перекоса – много дел на работе и совсем нет отдыха или семьи. Все эти сферы должны быть в плане! Запишите план в свой Дневник. 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Продолжайте планировать так каждый свой день. Постарайтесь сделать так, чтобы на ваше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хобби было выделено время хотя бы 1 раз в неделю</a:t>
            </a:r>
            <a:r>
              <a:rPr lang="ru-RU" dirty="0"/>
              <a:t>, также и на другие области вашей жизни. А вот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 семью и отдых – каждый день должен стоять пункт в вашем плане.</a:t>
            </a:r>
            <a:r>
              <a:rPr lang="ru-RU" dirty="0"/>
              <a:t> Не забывайте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отмечать или вычеркивать </a:t>
            </a:r>
            <a:r>
              <a:rPr lang="ru-RU" dirty="0"/>
              <a:t>из своего плана сделанные пункты. Это будет вдохновлять вас на дальнейшие действия. </a:t>
            </a:r>
          </a:p>
        </p:txBody>
      </p:sp>
    </p:spTree>
  </p:cSld>
  <p:clrMapOvr>
    <a:masterClrMapping/>
  </p:clrMapOvr>
  <p:transition spd="med"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Упражнение «Мой Ритуал»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Цель ритуала – оставлять работу на работе, не тянуть ее домой. </a:t>
            </a:r>
          </a:p>
          <a:p>
            <a:r>
              <a:rPr lang="ru-RU" dirty="0"/>
              <a:t>Примеры работающих ритуалов. </a:t>
            </a:r>
          </a:p>
          <a:p>
            <a:r>
              <a:rPr lang="ru-RU" dirty="0"/>
              <a:t>От участницы </a:t>
            </a:r>
            <a:r>
              <a:rPr lang="ru-RU" dirty="0" err="1"/>
              <a:t>онлайн-курса</a:t>
            </a:r>
            <a:r>
              <a:rPr lang="ru-RU" dirty="0"/>
              <a:t> первого потока: Я перед тем, как уйти домой с работы, закрываю дверь своего кабинета и вытираю ноги о коврик, повернувшись лицом к двери. И мысленно говорю работе «До свидания». </a:t>
            </a:r>
          </a:p>
          <a:p>
            <a:r>
              <a:rPr lang="ru-RU" dirty="0"/>
              <a:t>От другой участницы второго потока: Когда-то решительно начала с того, что ставила себе </a:t>
            </a:r>
            <a:r>
              <a:rPr lang="ru-RU" dirty="0" err="1"/>
              <a:t>напоминалку</a:t>
            </a:r>
            <a:r>
              <a:rPr lang="ru-RU" dirty="0"/>
              <a:t> "иди домой" на мобильнике. Зазвенит, бесит жутко, я вся в работе, а внутри уже червячок точит рабочий день окончен иди домой. Года два понадобилось, чтобы полностью стереть эти </a:t>
            </a:r>
            <a:r>
              <a:rPr lang="ru-RU" dirty="0" err="1"/>
              <a:t>напоминалки</a:t>
            </a:r>
            <a:r>
              <a:rPr lang="ru-RU" dirty="0"/>
              <a:t> и уходить строго по часам с работы. Носить домой тоже перестала, когда заметила, что все равно тащу всё назад в школу и там делаю. Сейчас делаю дома только то, что связано с поиском информации в интернете (у нас в школе он еле живой и всё почти блокирует фильтр) и распечаткой.</a:t>
            </a:r>
          </a:p>
          <a:p>
            <a:r>
              <a:rPr lang="ru-RU" dirty="0"/>
              <a:t>От докторов: Снимая медицинский халат, врачи тем самым как бы снимают с себя роль доктора и превращаются в обычных людей. И идут отдыхать.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594928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Есть ли у вас  уже сформировавшиеся свои ритуалы? Поделитесь ими.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МАРАФОН ЭМОЦИОНАЛЬНОГО ВЫГОРАНИЯ</a:t>
            </a:r>
            <a:br>
              <a:rPr lang="ru-RU" sz="2800" dirty="0"/>
            </a:br>
            <a:r>
              <a:rPr lang="ru-RU" sz="2800" dirty="0"/>
              <a:t>«ВСЕ ТОЧКИ НАД 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/>
              <a:t>Какие остались впечатления от марафона в целом? Что поменялось в голове?</a:t>
            </a:r>
          </a:p>
          <a:p>
            <a:pPr algn="ctr">
              <a:buNone/>
            </a:pPr>
            <a:r>
              <a:rPr lang="ru-RU" sz="4400" b="1" dirty="0"/>
              <a:t>Какие впечатления у вас остались? Будете ли пользоваться данными методиками самостоятельно?</a:t>
            </a:r>
          </a:p>
          <a:p>
            <a:pPr algn="ctr">
              <a:buNone/>
            </a:pPr>
            <a:endParaRPr lang="ru-RU" sz="4400" b="1" dirty="0"/>
          </a:p>
        </p:txBody>
      </p:sp>
      <p:pic>
        <p:nvPicPr>
          <p:cNvPr id="6146" name="Picture 2" descr="https://avatars.mds.yandex.net/get-zen_doc/1567507/pub_5da31f0c6f5f6f00ad961fe2_5dbd6ad8bd639600b36631a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01008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МАРАФОН ЭМОЦИОНАЛЬНОГО ВЫГОРАНИЯ</a:t>
            </a:r>
            <a:br>
              <a:rPr lang="ru-RU" sz="2800" dirty="0"/>
            </a:br>
            <a:r>
              <a:rPr lang="ru-RU" sz="2800" dirty="0"/>
              <a:t>«ВСЕ ТОЧКИ НАД 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/>
              <a:t>Какие у вас ожидания от марафона в целом?</a:t>
            </a:r>
          </a:p>
          <a:p>
            <a:pPr algn="ctr">
              <a:buNone/>
            </a:pPr>
            <a:r>
              <a:rPr lang="ru-RU" sz="4400" dirty="0"/>
              <a:t>(основываясь на названии мероприятия, и т.д.)</a:t>
            </a:r>
          </a:p>
          <a:p>
            <a:pPr algn="ctr">
              <a:buNone/>
            </a:pPr>
            <a:r>
              <a:rPr lang="ru-RU" sz="4400" b="1" dirty="0"/>
              <a:t>Что чувствуете и предполагаете?  </a:t>
            </a:r>
          </a:p>
        </p:txBody>
      </p:sp>
      <p:pic>
        <p:nvPicPr>
          <p:cNvPr id="6146" name="Picture 2" descr="https://avatars.mds.yandex.net/get-zen_doc/1567507/pub_5da31f0c6f5f6f00ad961fe2_5dbd6ad8bd639600b36631a3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9056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«Стаканчик»</a:t>
            </a:r>
          </a:p>
        </p:txBody>
      </p:sp>
      <p:pic>
        <p:nvPicPr>
          <p:cNvPr id="4" name="Содержимое 3" descr="a222dd499372d99a8ba06d5bf3ea94e3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199379"/>
            <a:ext cx="6552728" cy="5361323"/>
          </a:xfrm>
        </p:spPr>
      </p:pic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80D8E-B6B3-4282-8347-39099684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2AC1A-8ACB-4457-BFA2-E2DD2990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: острый, стакан, Сломанный, осветительные приборы, порез,  Ювелирные изделия, Серебряный, разбитое стекло, Кристалл, Опасный,  заостренный, Осколок, Модный аксессуар 3264x2448 - - 1155307 - красивые  картинки - PxHere">
            <a:extLst>
              <a:ext uri="{FF2B5EF4-FFF2-40B4-BE49-F238E27FC236}">
                <a16:creationId xmlns:a16="http://schemas.microsoft.com/office/drawing/2014/main" id="{F4631B80-7967-44AF-A555-6CD2A546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BB8E6-9C4E-4439-8428-564180B2A19C}"/>
              </a:ext>
            </a:extLst>
          </p:cNvPr>
          <p:cNvSpPr txBox="1"/>
          <p:nvPr/>
        </p:nvSpPr>
        <p:spPr>
          <a:xfrm>
            <a:off x="216024" y="4488211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Что для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Вас значит эмоциональное выгорание?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7ED13-CD04-4B4E-9B2A-ED50DB5CD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6632"/>
            <a:ext cx="10459301" cy="9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82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Что для вас значит понятие «ЭМОЦИОНАЛЬНОЕ ВЫГОРАНИЕ»?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Профессиональное выгорание</a:t>
            </a:r>
            <a:r>
              <a:rPr lang="ru-RU" dirty="0"/>
              <a:t> —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 </a:t>
            </a:r>
          </a:p>
          <a:p>
            <a:r>
              <a:rPr lang="ru-RU" dirty="0"/>
              <a:t>Синдром профессионального выгорания — самая опасная профессиональная болезнь тех, кто работает с людьми: преподавателей, социальных работников, врачей, журналистов, бизнесменов и политиков, — всех, чья деятельность невозможна без общения. </a:t>
            </a: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эмоциональное выгорание </a:t>
            </a:r>
            <a:r>
              <a:rPr lang="ru-RU" sz="1600" dirty="0"/>
              <a:t>вытекает из медицины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Влияет на </a:t>
            </a:r>
            <a:r>
              <a:rPr lang="ru-RU" b="1" u="sng" dirty="0"/>
              <a:t>все сферы </a:t>
            </a:r>
            <a:r>
              <a:rPr lang="ru-RU" dirty="0"/>
              <a:t>жизни человека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trong-arm-vector-illustration-7294961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2438400" cy="2438400"/>
          </a:xfrm>
          <a:prstGeom prst="rect">
            <a:avLst/>
          </a:prstGeom>
        </p:spPr>
      </p:pic>
      <p:pic>
        <p:nvPicPr>
          <p:cNvPr id="5" name="Рисунок 4" descr="emocii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365104"/>
            <a:ext cx="3323861" cy="2492896"/>
          </a:xfrm>
          <a:prstGeom prst="rect">
            <a:avLst/>
          </a:prstGeom>
        </p:spPr>
      </p:pic>
      <p:pic>
        <p:nvPicPr>
          <p:cNvPr id="3074" name="Picture 2" descr="https://i1.wp.com/syl.ru/misc/i/ai/375061/229853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060848"/>
            <a:ext cx="2084294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2420888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Физическое состояние</a:t>
            </a:r>
          </a:p>
          <a:p>
            <a:endParaRPr lang="ru-RU" sz="2000" i="1" dirty="0"/>
          </a:p>
          <a:p>
            <a:r>
              <a:rPr lang="ru-RU" sz="2000" i="1" dirty="0"/>
              <a:t>	Умственное истощение</a:t>
            </a:r>
          </a:p>
          <a:p>
            <a:endParaRPr lang="ru-RU" sz="2000" i="1" dirty="0"/>
          </a:p>
          <a:p>
            <a:r>
              <a:rPr lang="ru-RU" sz="2000" i="1" dirty="0"/>
              <a:t>Эмоциональное состояние</a:t>
            </a:r>
          </a:p>
          <a:p>
            <a:endParaRPr lang="ru-RU" sz="2000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55776" y="234888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3429000"/>
            <a:ext cx="22322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5816" y="4077072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486916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Почему это важно знать педагогу?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3688" y="4653136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чему это может привести?</a:t>
            </a:r>
          </a:p>
          <a:p>
            <a:endParaRPr lang="ru-RU" dirty="0"/>
          </a:p>
          <a:p>
            <a:r>
              <a:rPr lang="ru-RU" dirty="0"/>
              <a:t>Нужно ли осознание проблемы?</a:t>
            </a:r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Без осознания проблемы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Затяжной кризис	потеря работы	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потеря смысла жизни        Депрессия	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Разлад в семье и т.д.</a:t>
            </a:r>
          </a:p>
          <a:p>
            <a:pPr algn="ctr"/>
            <a:r>
              <a:rPr lang="ru-RU" b="1" dirty="0"/>
              <a:t>Осознание проблемы</a:t>
            </a:r>
          </a:p>
          <a:p>
            <a:pPr algn="just">
              <a:buNone/>
            </a:pPr>
            <a:r>
              <a:rPr lang="ru-RU" dirty="0"/>
              <a:t>осознание проблемы	кризис</a:t>
            </a:r>
          </a:p>
          <a:p>
            <a:pPr algn="just">
              <a:buNone/>
            </a:pPr>
            <a:r>
              <a:rPr lang="ru-RU" dirty="0"/>
              <a:t>Новая </a:t>
            </a:r>
            <a:r>
              <a:rPr lang="ru-RU" b="1" u="sng" dirty="0"/>
              <a:t>ступень личностного развития</a:t>
            </a:r>
          </a:p>
          <a:p>
            <a:pPr algn="just">
              <a:buNone/>
            </a:pPr>
            <a:r>
              <a:rPr lang="ru-RU" sz="2000" dirty="0"/>
              <a:t>(есть возможность направить свою жизнь в нужное русло)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148064" y="20608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8316416" y="20608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940152" y="2636912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604448" y="2564904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12160" y="4365104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100392" y="4365104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kisspng-drawing-stairs-pencil-architectural-element-sketch-escada-5b2c7f13e69366.3020699415296427719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85184"/>
            <a:ext cx="1772816" cy="1772816"/>
          </a:xfrm>
          <a:prstGeom prst="rect">
            <a:avLst/>
          </a:prstGeom>
        </p:spPr>
      </p:pic>
      <p:pic>
        <p:nvPicPr>
          <p:cNvPr id="26626" name="Picture 2" descr="https://avatars.mds.yandex.net/get-zen_doc/127510/pub_5d1270234b902000b02b6ec6_5d1270c57fc23700aecd6c4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1f6fd5e2272439771ba8a6d1a1a7b7b5efb5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2896</Words>
  <Application>Microsoft Office PowerPoint</Application>
  <PresentationFormat>Экран (4:3)</PresentationFormat>
  <Paragraphs>219</Paragraphs>
  <Slides>39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arial</vt:lpstr>
      <vt:lpstr>Calibri</vt:lpstr>
      <vt:lpstr>Тема Office</vt:lpstr>
      <vt:lpstr>МАРАФОН ЭМОЦИОНАЛЬНОГО ВЫГОРАНИЯ «ВСЕ ТОЧКИ НАД И» День 1.</vt:lpstr>
      <vt:lpstr>Цели мероприятия:</vt:lpstr>
      <vt:lpstr>Правила марафона </vt:lpstr>
      <vt:lpstr>МАРАФОН ЭМОЦИОНАЛЬНОГО ВЫГОРАНИЯ «ВСЕ ТОЧКИ НАД И»</vt:lpstr>
      <vt:lpstr>Упражнение «Стаканчик»</vt:lpstr>
      <vt:lpstr>Презентация PowerPoint</vt:lpstr>
      <vt:lpstr>Что для вас значит понятие «ЭМОЦИОНАЛЬНОЕ ВЫГОРАНИЕ»?</vt:lpstr>
      <vt:lpstr>эмоциональное выгорание вытекает из медицины</vt:lpstr>
      <vt:lpstr>Презентация PowerPoint</vt:lpstr>
      <vt:lpstr>Есть ли у вас эмоциональное выгорание?</vt:lpstr>
      <vt:lpstr>Результаты </vt:lpstr>
      <vt:lpstr>Причины ЭВ</vt:lpstr>
      <vt:lpstr>Пирамида потребностей Абрахама  Маслоу</vt:lpstr>
      <vt:lpstr>Домашнее задание </vt:lpstr>
      <vt:lpstr>МАРАФОН ЭМОЦИОНАЛЬНОГО ВЫГОРАНИЯ «ВСЕ ТОЧКИ НАД И» День 2.</vt:lpstr>
      <vt:lpstr>Правила марафона </vt:lpstr>
      <vt:lpstr>МАРАФОН ЭМОЦИОНАЛЬНОГО ВЫГОРАНИЯ «ВСЕ ТОЧКИ НАД И»</vt:lpstr>
      <vt:lpstr>Презентация PowerPoint</vt:lpstr>
      <vt:lpstr>Презентация PowerPoint</vt:lpstr>
      <vt:lpstr>Сохранение и восстановление своих ресурсов</vt:lpstr>
      <vt:lpstr>толчок для выхода или недопущения ЭВ «Колесо жизни» </vt:lpstr>
      <vt:lpstr>УРОВНИ ПРОФЕССИОНАЛЬНОГО РАЗВИТИЯ   (по И. Щербо): </vt:lpstr>
      <vt:lpstr>Решение </vt:lpstr>
      <vt:lpstr>Решение </vt:lpstr>
      <vt:lpstr>«Мозговой штурм» </vt:lpstr>
      <vt:lpstr>«Мозговой штурм»</vt:lpstr>
      <vt:lpstr>«Комплименты» </vt:lpstr>
      <vt:lpstr>Домашнее задание </vt:lpstr>
      <vt:lpstr>Домашнее задание</vt:lpstr>
      <vt:lpstr>МАРАФОН ЭМОЦИОНАЛЬНОГО ВЫГОРАНИЯ «ВСЕ ТОЧКИ НАД И» День 3.</vt:lpstr>
      <vt:lpstr>Правила марафона </vt:lpstr>
      <vt:lpstr>МАРАФОН ЭМОЦИОНАЛЬНОГО ВЫГОРАНИЯ «ВСЕ ТОЧКИ НАД И»</vt:lpstr>
      <vt:lpstr>Похвалите себя  (по принципу снежного кома)</vt:lpstr>
      <vt:lpstr>«Превращаем проблемы в цели» </vt:lpstr>
      <vt:lpstr>Упражнение «Мой День» </vt:lpstr>
      <vt:lpstr>Упражнение «Мой День» </vt:lpstr>
      <vt:lpstr>Упражнение «Мой День» </vt:lpstr>
      <vt:lpstr>Упражнение «Мой Ритуал» </vt:lpstr>
      <vt:lpstr>МАРАФОН ЭМОЦИОНАЛЬНОГО ВЫГОРАНИЯ «ВСЕ ТОЧКИ НАД И»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Листья под солнцем</dc:title>
  <dc:creator>obstinate</dc:creator>
  <dc:description>Шаблон презентации с сайта https://presentation-creation.ru/</dc:description>
  <cp:lastModifiedBy>Елена</cp:lastModifiedBy>
  <cp:revision>775</cp:revision>
  <dcterms:created xsi:type="dcterms:W3CDTF">2018-02-25T09:09:03Z</dcterms:created>
  <dcterms:modified xsi:type="dcterms:W3CDTF">2020-12-09T15:12:28Z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